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6E1AED0-397B-47E2-9D5B-B58E4CDEF0AB}" type="datetimeFigureOut">
              <a:rPr lang="ar-IQ" smtClean="0"/>
              <a:t>22/12/1437</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A4544A-3897-4EDC-A716-EECB3FA5D561}" type="slidenum">
              <a:rPr lang="ar-IQ" smtClean="0"/>
              <a:t>‹#›</a:t>
            </a:fld>
            <a:endParaRPr lang="ar-IQ"/>
          </a:p>
        </p:txBody>
      </p:sp>
    </p:spTree>
    <p:extLst>
      <p:ext uri="{BB962C8B-B14F-4D97-AF65-F5344CB8AC3E}">
        <p14:creationId xmlns:p14="http://schemas.microsoft.com/office/powerpoint/2010/main" val="36237496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284383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8482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326634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10874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197723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F4E9817-FC26-4B7E-80B7-B7EC7E88A322}" type="datetimeFigureOut">
              <a:rPr lang="ar-IQ" smtClean="0"/>
              <a:t>22/12/1437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150271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F4E9817-FC26-4B7E-80B7-B7EC7E88A322}" type="datetimeFigureOut">
              <a:rPr lang="ar-IQ" smtClean="0"/>
              <a:t>22/12/1437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330522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F4E9817-FC26-4B7E-80B7-B7EC7E88A322}" type="datetimeFigureOut">
              <a:rPr lang="ar-IQ" smtClean="0"/>
              <a:t>22/12/1437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143720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4E9817-FC26-4B7E-80B7-B7EC7E88A322}" type="datetimeFigureOut">
              <a:rPr lang="ar-IQ" smtClean="0"/>
              <a:t>22/12/1437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342681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4E9817-FC26-4B7E-80B7-B7EC7E88A322}" type="datetimeFigureOut">
              <a:rPr lang="ar-IQ" smtClean="0"/>
              <a:t>22/12/1437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20956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4E9817-FC26-4B7E-80B7-B7EC7E88A322}" type="datetimeFigureOut">
              <a:rPr lang="ar-IQ" smtClean="0"/>
              <a:t>22/12/1437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C772C2-D660-4430-B28C-DC06372643F1}" type="slidenum">
              <a:rPr lang="ar-IQ" smtClean="0"/>
              <a:t>‹#›</a:t>
            </a:fld>
            <a:endParaRPr lang="ar-IQ"/>
          </a:p>
        </p:txBody>
      </p:sp>
    </p:spTree>
    <p:extLst>
      <p:ext uri="{BB962C8B-B14F-4D97-AF65-F5344CB8AC3E}">
        <p14:creationId xmlns:p14="http://schemas.microsoft.com/office/powerpoint/2010/main" val="1558689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4E9817-FC26-4B7E-80B7-B7EC7E88A322}" type="datetimeFigureOut">
              <a:rPr lang="ar-IQ" smtClean="0"/>
              <a:t>22/12/1437</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C772C2-D660-4430-B28C-DC06372643F1}" type="slidenum">
              <a:rPr lang="ar-IQ" smtClean="0"/>
              <a:t>‹#›</a:t>
            </a:fld>
            <a:endParaRPr lang="ar-IQ"/>
          </a:p>
        </p:txBody>
      </p:sp>
    </p:spTree>
    <p:extLst>
      <p:ext uri="{BB962C8B-B14F-4D97-AF65-F5344CB8AC3E}">
        <p14:creationId xmlns:p14="http://schemas.microsoft.com/office/powerpoint/2010/main" val="60297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2"/>
            <a:ext cx="7772400" cy="2952329"/>
          </a:xfrm>
        </p:spPr>
        <p:txBody>
          <a:bodyPr>
            <a:normAutofit/>
          </a:bodyPr>
          <a:lstStyle/>
          <a:p>
            <a:r>
              <a:rPr lang="ar-EG" altLang="en-US" b="1" dirty="0" smtClean="0">
                <a:solidFill>
                  <a:srgbClr val="FF0000"/>
                </a:solidFill>
              </a:rPr>
              <a:t>تكنولوجيا الإدارة المتكاملة للأفات</a:t>
            </a:r>
            <a:br>
              <a:rPr lang="ar-EG" altLang="en-US" b="1" dirty="0" smtClean="0">
                <a:solidFill>
                  <a:srgbClr val="FF0000"/>
                </a:solidFill>
              </a:rPr>
            </a:br>
            <a:r>
              <a:rPr lang="en-US" altLang="en-US" b="1" dirty="0" smtClean="0">
                <a:solidFill>
                  <a:srgbClr val="FF0000"/>
                </a:solidFill>
              </a:rPr>
              <a:t>Integrated Pest Management Technology</a:t>
            </a:r>
            <a:endParaRPr lang="ar-IQ" dirty="0">
              <a:solidFill>
                <a:srgbClr val="FF0000"/>
              </a:solidFill>
            </a:endParaRPr>
          </a:p>
        </p:txBody>
      </p:sp>
      <p:sp>
        <p:nvSpPr>
          <p:cNvPr id="3" name="عنوان فرعي 2"/>
          <p:cNvSpPr>
            <a:spLocks noGrp="1"/>
          </p:cNvSpPr>
          <p:nvPr>
            <p:ph type="subTitle" idx="1"/>
          </p:nvPr>
        </p:nvSpPr>
        <p:spPr>
          <a:xfrm>
            <a:off x="1371600" y="3886200"/>
            <a:ext cx="6400800" cy="2063080"/>
          </a:xfrm>
        </p:spPr>
        <p:txBody>
          <a:bodyPr/>
          <a:lstStyle/>
          <a:p>
            <a:r>
              <a:rPr lang="ar-IQ" dirty="0" smtClean="0">
                <a:solidFill>
                  <a:srgbClr val="002060"/>
                </a:solidFill>
                <a:cs typeface="+mj-cs"/>
              </a:rPr>
              <a:t>اعداد</a:t>
            </a:r>
          </a:p>
          <a:p>
            <a:r>
              <a:rPr lang="ar-IQ" dirty="0" smtClean="0">
                <a:solidFill>
                  <a:srgbClr val="002060"/>
                </a:solidFill>
                <a:cs typeface="+mj-cs"/>
              </a:rPr>
              <a:t>الاستاذ المساعد الدكتور</a:t>
            </a:r>
          </a:p>
          <a:p>
            <a:r>
              <a:rPr lang="ar-IQ" dirty="0" smtClean="0">
                <a:solidFill>
                  <a:srgbClr val="002060"/>
                </a:solidFill>
                <a:cs typeface="+mj-cs"/>
              </a:rPr>
              <a:t>عمار احمد سلطان</a:t>
            </a:r>
            <a:endParaRPr lang="ar-IQ" dirty="0">
              <a:solidFill>
                <a:srgbClr val="002060"/>
              </a:solidFill>
              <a:cs typeface="+mj-cs"/>
            </a:endParaRPr>
          </a:p>
        </p:txBody>
      </p:sp>
    </p:spTree>
    <p:extLst>
      <p:ext uri="{BB962C8B-B14F-4D97-AF65-F5344CB8AC3E}">
        <p14:creationId xmlns:p14="http://schemas.microsoft.com/office/powerpoint/2010/main" val="3149510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5865515"/>
          </a:xfrm>
        </p:spPr>
        <p:txBody>
          <a:bodyPr/>
          <a:lstStyle/>
          <a:p>
            <a:pPr>
              <a:defRPr/>
            </a:pPr>
            <a:r>
              <a:rPr lang="ar-EG" b="1" dirty="0">
                <a:solidFill>
                  <a:srgbClr val="FF0000"/>
                </a:solidFill>
                <a:cs typeface="+mj-cs"/>
              </a:rPr>
              <a:t>ثالثاً: مراقبة الآفات :</a:t>
            </a:r>
          </a:p>
          <a:p>
            <a:pPr marL="0" indent="0" algn="just">
              <a:buNone/>
              <a:defRPr/>
            </a:pPr>
            <a:r>
              <a:rPr lang="ar-EG" dirty="0">
                <a:cs typeface="+mj-cs"/>
              </a:rPr>
              <a:t>فالمراقبة هي عملية فحص وكشف دقيق للنباتات وتتم على فترات متقطعة من الموسم.</a:t>
            </a:r>
          </a:p>
          <a:p>
            <a:pPr marL="0" indent="0" algn="just">
              <a:buNone/>
              <a:defRPr/>
            </a:pPr>
            <a:r>
              <a:rPr lang="ar-EG" b="1" dirty="0">
                <a:cs typeface="+mj-cs"/>
              </a:rPr>
              <a:t>عند أتباع أي نظام للمراقبة يجب مراعاة ما يلي :-</a:t>
            </a:r>
          </a:p>
          <a:p>
            <a:pPr algn="just">
              <a:defRPr/>
            </a:pPr>
            <a:r>
              <a:rPr lang="ar-EG" dirty="0">
                <a:cs typeface="+mj-cs"/>
              </a:rPr>
              <a:t>أن تتم على فترات متقطعة.</a:t>
            </a:r>
          </a:p>
          <a:p>
            <a:pPr algn="just">
              <a:defRPr/>
            </a:pPr>
            <a:r>
              <a:rPr lang="ar-EG" dirty="0">
                <a:cs typeface="+mj-cs"/>
              </a:rPr>
              <a:t>إن الهدف منها مراقبة إذا ما كانت الآفة تزداد بشكل كبير وملاحظة (معرفة) تواجد الآفة في المزرعة وبالتحديد في أي جزء من </a:t>
            </a:r>
            <a:r>
              <a:rPr lang="ar-EG" dirty="0" smtClean="0">
                <a:cs typeface="+mj-cs"/>
              </a:rPr>
              <a:t>الن</a:t>
            </a:r>
            <a:r>
              <a:rPr lang="ar-IQ" dirty="0" smtClean="0">
                <a:cs typeface="+mj-cs"/>
              </a:rPr>
              <a:t>ب</a:t>
            </a:r>
            <a:r>
              <a:rPr lang="ar-EG" dirty="0" smtClean="0">
                <a:cs typeface="+mj-cs"/>
              </a:rPr>
              <a:t>ات </a:t>
            </a:r>
            <a:r>
              <a:rPr lang="ar-EG" dirty="0">
                <a:cs typeface="+mj-cs"/>
              </a:rPr>
              <a:t>للوصول إلى قرار بضرورة أو عدم الحاجة إلى المكافحة بالاعتماد على مفهوم حد الضرر الاقتصادي للآفة</a:t>
            </a:r>
            <a:r>
              <a:rPr lang="ar-EG" dirty="0"/>
              <a:t>.</a:t>
            </a:r>
          </a:p>
          <a:p>
            <a:endParaRPr lang="ar-IQ" dirty="0"/>
          </a:p>
        </p:txBody>
      </p:sp>
    </p:spTree>
    <p:extLst>
      <p:ext uri="{BB962C8B-B14F-4D97-AF65-F5344CB8AC3E}">
        <p14:creationId xmlns:p14="http://schemas.microsoft.com/office/powerpoint/2010/main" val="3455840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altLang="en-US" b="1" dirty="0" smtClean="0">
                <a:solidFill>
                  <a:srgbClr val="FF0000"/>
                </a:solidFill>
              </a:rPr>
              <a:t>العناصر الأساسية في برنامج المكافحة المتكاملة للآفات</a:t>
            </a:r>
            <a:endParaRPr lang="ar-IQ" dirty="0">
              <a:solidFill>
                <a:srgbClr val="FF0000"/>
              </a:solidFill>
            </a:endParaRPr>
          </a:p>
        </p:txBody>
      </p:sp>
      <p:sp>
        <p:nvSpPr>
          <p:cNvPr id="3" name="عنصر نائب للمحتوى 2"/>
          <p:cNvSpPr>
            <a:spLocks noGrp="1"/>
          </p:cNvSpPr>
          <p:nvPr>
            <p:ph idx="1"/>
          </p:nvPr>
        </p:nvSpPr>
        <p:spPr>
          <a:xfrm>
            <a:off x="457200" y="1484784"/>
            <a:ext cx="8229600" cy="4641379"/>
          </a:xfrm>
        </p:spPr>
        <p:txBody>
          <a:bodyPr/>
          <a:lstStyle/>
          <a:p>
            <a:pPr marL="0" indent="0" algn="just">
              <a:buNone/>
              <a:defRPr/>
            </a:pPr>
            <a:r>
              <a:rPr lang="ar-EG" b="1" dirty="0">
                <a:cs typeface="+mj-cs"/>
              </a:rPr>
              <a:t>١- المكونات التقنية أو الممكنة وتشمل:-</a:t>
            </a:r>
          </a:p>
          <a:p>
            <a:pPr algn="just">
              <a:defRPr/>
            </a:pPr>
            <a:r>
              <a:rPr lang="ar-EG" dirty="0">
                <a:cs typeface="+mj-cs"/>
              </a:rPr>
              <a:t>الفرمونات والمواد الطاردة. </a:t>
            </a:r>
          </a:p>
          <a:p>
            <a:pPr algn="just">
              <a:defRPr/>
            </a:pPr>
            <a:r>
              <a:rPr lang="ar-EG" dirty="0">
                <a:cs typeface="+mj-cs"/>
              </a:rPr>
              <a:t>التشعيع والمعقمات الكيماوية . </a:t>
            </a:r>
          </a:p>
          <a:p>
            <a:pPr algn="just">
              <a:defRPr/>
            </a:pPr>
            <a:r>
              <a:rPr lang="ar-EG" dirty="0">
                <a:cs typeface="+mj-cs"/>
              </a:rPr>
              <a:t>مثبطات التطور الحشرية. </a:t>
            </a:r>
          </a:p>
          <a:p>
            <a:pPr algn="just">
              <a:defRPr/>
            </a:pPr>
            <a:r>
              <a:rPr lang="ar-EG" dirty="0">
                <a:cs typeface="+mj-cs"/>
              </a:rPr>
              <a:t>منظمات النمو الحشرية. </a:t>
            </a:r>
          </a:p>
          <a:p>
            <a:pPr algn="just">
              <a:defRPr/>
            </a:pPr>
            <a:r>
              <a:rPr lang="ar-EG" dirty="0">
                <a:cs typeface="+mj-cs"/>
              </a:rPr>
              <a:t>المبيدات الميكروبية. </a:t>
            </a:r>
          </a:p>
          <a:p>
            <a:pPr algn="just">
              <a:defRPr/>
            </a:pPr>
            <a:r>
              <a:rPr lang="ar-EG" dirty="0">
                <a:cs typeface="+mj-cs"/>
              </a:rPr>
              <a:t>مانعات التغذية.</a:t>
            </a:r>
          </a:p>
          <a:p>
            <a:pPr algn="just"/>
            <a:endParaRPr lang="ar-IQ" dirty="0">
              <a:cs typeface="+mj-cs"/>
            </a:endParaRPr>
          </a:p>
        </p:txBody>
      </p:sp>
    </p:spTree>
    <p:extLst>
      <p:ext uri="{BB962C8B-B14F-4D97-AF65-F5344CB8AC3E}">
        <p14:creationId xmlns:p14="http://schemas.microsoft.com/office/powerpoint/2010/main" val="3436176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altLang="en-US" b="1" dirty="0" smtClean="0">
                <a:solidFill>
                  <a:srgbClr val="FF0000"/>
                </a:solidFill>
              </a:rPr>
              <a:t>العناصر الأساسية في برنامج المكافحة المتكاملة للآفات</a:t>
            </a:r>
            <a:endParaRPr lang="ar-IQ" dirty="0"/>
          </a:p>
        </p:txBody>
      </p:sp>
      <p:sp>
        <p:nvSpPr>
          <p:cNvPr id="3" name="عنصر نائب للمحتوى 2"/>
          <p:cNvSpPr>
            <a:spLocks noGrp="1"/>
          </p:cNvSpPr>
          <p:nvPr>
            <p:ph idx="1"/>
          </p:nvPr>
        </p:nvSpPr>
        <p:spPr/>
        <p:txBody>
          <a:bodyPr/>
          <a:lstStyle/>
          <a:p>
            <a:pPr marL="0" indent="0" algn="just">
              <a:buNone/>
              <a:defRPr/>
            </a:pPr>
            <a:r>
              <a:rPr lang="ar-EG" sz="2800" b="1" dirty="0">
                <a:cs typeface="+mj-cs"/>
              </a:rPr>
              <a:t>٢- المكونات الرئيسية وتشمل:-</a:t>
            </a:r>
          </a:p>
          <a:p>
            <a:pPr algn="just">
              <a:defRPr/>
            </a:pPr>
            <a:r>
              <a:rPr lang="ar-EG" sz="2800" b="1" dirty="0">
                <a:cs typeface="+mj-cs"/>
              </a:rPr>
              <a:t>المكافحة الزراعية ( العمليات الزراعية – الأصناف المقاومة ). </a:t>
            </a:r>
          </a:p>
          <a:p>
            <a:pPr algn="just">
              <a:defRPr/>
            </a:pPr>
            <a:r>
              <a:rPr lang="ar-EG" sz="2800" b="1" dirty="0">
                <a:cs typeface="+mj-cs"/>
              </a:rPr>
              <a:t>المكافحة البيولوجية وتضم الطفيليات والمفترسات ومسببات الأمراض</a:t>
            </a:r>
          </a:p>
          <a:p>
            <a:pPr algn="just">
              <a:defRPr/>
            </a:pPr>
            <a:r>
              <a:rPr lang="ar-EG" sz="2800" b="1" dirty="0">
                <a:cs typeface="+mj-cs"/>
              </a:rPr>
              <a:t>المكافحة الكيماوية ( مبيدات الآفات ).</a:t>
            </a:r>
          </a:p>
          <a:p>
            <a:endParaRPr lang="ar-IQ" dirty="0"/>
          </a:p>
        </p:txBody>
      </p:sp>
    </p:spTree>
    <p:extLst>
      <p:ext uri="{BB962C8B-B14F-4D97-AF65-F5344CB8AC3E}">
        <p14:creationId xmlns:p14="http://schemas.microsoft.com/office/powerpoint/2010/main" val="258010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الخلاصة</a:t>
            </a:r>
            <a:endParaRPr lang="ar-IQ" dirty="0">
              <a:solidFill>
                <a:srgbClr val="FF0000"/>
              </a:solidFill>
            </a:endParaRPr>
          </a:p>
        </p:txBody>
      </p:sp>
      <p:sp>
        <p:nvSpPr>
          <p:cNvPr id="3" name="عنصر نائب للمحتوى 2"/>
          <p:cNvSpPr>
            <a:spLocks noGrp="1"/>
          </p:cNvSpPr>
          <p:nvPr>
            <p:ph idx="1"/>
          </p:nvPr>
        </p:nvSpPr>
        <p:spPr>
          <a:xfrm>
            <a:off x="457200" y="1340768"/>
            <a:ext cx="8229600" cy="4785395"/>
          </a:xfrm>
        </p:spPr>
        <p:txBody>
          <a:bodyPr>
            <a:normAutofit fontScale="92500" lnSpcReduction="20000"/>
          </a:bodyPr>
          <a:lstStyle/>
          <a:p>
            <a:pPr algn="just"/>
            <a:r>
              <a:rPr lang="ar-EG" altLang="en-US" sz="3600" b="1" dirty="0" smtClean="0">
                <a:solidFill>
                  <a:srgbClr val="FF0000"/>
                </a:solidFill>
                <a:cs typeface="+mj-cs"/>
              </a:rPr>
              <a:t>المكافحة المتكاملة:</a:t>
            </a:r>
          </a:p>
          <a:p>
            <a:pPr algn="just">
              <a:buNone/>
            </a:pPr>
            <a:r>
              <a:rPr lang="ar-EG" altLang="en-US" dirty="0" smtClean="0">
                <a:solidFill>
                  <a:srgbClr val="FF0000"/>
                </a:solidFill>
                <a:cs typeface="+mj-cs"/>
              </a:rPr>
              <a:t>	هي إدارة استخدام كل السبل أو الوسائل المتاحة للمزارع التي تمكنه من خفض أعداد أي آفة إلى المستوى الذي تصبح فيه الآفة غير قادرة على إحداث أضرارا لا يمكن تحملها.</a:t>
            </a:r>
          </a:p>
          <a:p>
            <a:pPr algn="just">
              <a:buNone/>
            </a:pPr>
            <a:r>
              <a:rPr lang="ar-EG" altLang="en-US" dirty="0" smtClean="0">
                <a:solidFill>
                  <a:srgbClr val="FF0000"/>
                </a:solidFill>
                <a:cs typeface="+mj-cs"/>
              </a:rPr>
              <a:t>	</a:t>
            </a:r>
            <a:r>
              <a:rPr lang="ar-EG" altLang="en-US" sz="3600" b="1" dirty="0" smtClean="0">
                <a:solidFill>
                  <a:srgbClr val="FF0000"/>
                </a:solidFill>
                <a:cs typeface="+mj-cs"/>
              </a:rPr>
              <a:t>طرق المكافحة المتكاملة:</a:t>
            </a:r>
            <a:endParaRPr lang="ar-EG" altLang="en-US" b="1" dirty="0" smtClean="0">
              <a:solidFill>
                <a:srgbClr val="FF0000"/>
              </a:solidFill>
              <a:cs typeface="+mj-cs"/>
            </a:endParaRPr>
          </a:p>
          <a:p>
            <a:pPr algn="just">
              <a:buNone/>
            </a:pPr>
            <a:r>
              <a:rPr lang="ar-EG" altLang="en-US" dirty="0" smtClean="0">
                <a:solidFill>
                  <a:srgbClr val="FF0000"/>
                </a:solidFill>
                <a:cs typeface="+mj-cs"/>
              </a:rPr>
              <a:t>	 الزراعية ،الفيزيائية ،الكيميائية، الحيوية ، الوراثية، التشريعية</a:t>
            </a:r>
          </a:p>
          <a:p>
            <a:pPr algn="just"/>
            <a:r>
              <a:rPr lang="ar-EG" altLang="en-US" sz="3600" b="1" dirty="0" smtClean="0">
                <a:solidFill>
                  <a:srgbClr val="FF0000"/>
                </a:solidFill>
                <a:cs typeface="+mj-cs"/>
              </a:rPr>
              <a:t>الآفة :</a:t>
            </a:r>
          </a:p>
          <a:p>
            <a:pPr algn="just">
              <a:buNone/>
            </a:pPr>
            <a:r>
              <a:rPr lang="ar-EG" altLang="en-US" dirty="0" smtClean="0">
                <a:solidFill>
                  <a:srgbClr val="FF0000"/>
                </a:solidFill>
                <a:cs typeface="+mj-cs"/>
              </a:rPr>
              <a:t>	 هي كل كائن حي يمكن أن يعيق جهود الإنسان في إنتاج الطعام والأعلاف ومحاصيل الكساء ويحدث ضررا في ممتلكاته ، إذاً الآفة ليست فقط الحشرات أو الفطريات بل هي أي كائن يمكن أن يضر الإنسان</a:t>
            </a:r>
          </a:p>
          <a:p>
            <a:endParaRPr lang="ar-IQ" dirty="0"/>
          </a:p>
        </p:txBody>
      </p:sp>
    </p:spTree>
    <p:extLst>
      <p:ext uri="{BB962C8B-B14F-4D97-AF65-F5344CB8AC3E}">
        <p14:creationId xmlns:p14="http://schemas.microsoft.com/office/powerpoint/2010/main" val="4032622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5793507"/>
          </a:xfrm>
        </p:spPr>
        <p:txBody>
          <a:bodyPr>
            <a:normAutofit fontScale="92500" lnSpcReduction="10000"/>
          </a:bodyPr>
          <a:lstStyle/>
          <a:p>
            <a:pPr algn="just">
              <a:buNone/>
            </a:pPr>
            <a:r>
              <a:rPr lang="ar-EG" altLang="en-US" dirty="0" smtClean="0">
                <a:solidFill>
                  <a:srgbClr val="FF0000"/>
                </a:solidFill>
                <a:cs typeface="+mj-cs"/>
              </a:rPr>
              <a:t>انواع الافات : </a:t>
            </a:r>
          </a:p>
          <a:p>
            <a:pPr algn="just">
              <a:buNone/>
            </a:pPr>
            <a:r>
              <a:rPr lang="ar-EG" altLang="en-US" dirty="0" smtClean="0">
                <a:solidFill>
                  <a:srgbClr val="FF0000"/>
                </a:solidFill>
                <a:cs typeface="+mj-cs"/>
              </a:rPr>
              <a:t>	امراض نباتية – حشرات – اكاروسات –نيماتودا</a:t>
            </a:r>
          </a:p>
          <a:p>
            <a:pPr algn="just">
              <a:buNone/>
            </a:pPr>
            <a:r>
              <a:rPr lang="ar-EG" altLang="en-US" dirty="0" smtClean="0">
                <a:solidFill>
                  <a:srgbClr val="FF0000"/>
                </a:solidFill>
                <a:cs typeface="+mj-cs"/>
              </a:rPr>
              <a:t>	نباتية مثل:</a:t>
            </a:r>
          </a:p>
          <a:p>
            <a:pPr algn="just">
              <a:buNone/>
            </a:pPr>
            <a:r>
              <a:rPr lang="ar-EG" altLang="en-US" dirty="0" smtClean="0">
                <a:solidFill>
                  <a:srgbClr val="FF0000"/>
                </a:solidFill>
                <a:cs typeface="+mj-cs"/>
              </a:rPr>
              <a:t>1-اعفان الجذور و مسببها :فطريات الريزوكتونيا و الفيوزاريوم</a:t>
            </a:r>
          </a:p>
          <a:p>
            <a:pPr algn="just">
              <a:buNone/>
            </a:pPr>
            <a:r>
              <a:rPr lang="ar-EG" altLang="en-US" dirty="0" smtClean="0">
                <a:solidFill>
                  <a:srgbClr val="FF0000"/>
                </a:solidFill>
                <a:cs typeface="+mj-cs"/>
              </a:rPr>
              <a:t>2-موت البادرات  و مسببها :فايثوفثورا و بيثيوم،</a:t>
            </a:r>
          </a:p>
          <a:p>
            <a:pPr algn="just">
              <a:buNone/>
            </a:pPr>
            <a:r>
              <a:rPr lang="ar-EG" altLang="en-US" dirty="0" smtClean="0">
                <a:solidFill>
                  <a:srgbClr val="FF0000"/>
                </a:solidFill>
                <a:cs typeface="+mj-cs"/>
              </a:rPr>
              <a:t>3-الذبول و مسببه فطريات الفيوزاريوم و الفورتسيليوم ، </a:t>
            </a:r>
          </a:p>
          <a:p>
            <a:pPr algn="just">
              <a:buNone/>
            </a:pPr>
            <a:r>
              <a:rPr lang="ar-EG" altLang="en-US" dirty="0" smtClean="0">
                <a:solidFill>
                  <a:srgbClr val="FF0000"/>
                </a:solidFill>
                <a:cs typeface="+mj-cs"/>
              </a:rPr>
              <a:t>4-الصدأ          5-البياض الدقيقى</a:t>
            </a:r>
          </a:p>
          <a:p>
            <a:pPr algn="just">
              <a:buNone/>
            </a:pPr>
            <a:r>
              <a:rPr lang="ar-EG" altLang="en-US" dirty="0" smtClean="0">
                <a:solidFill>
                  <a:srgbClr val="FF0000"/>
                </a:solidFill>
                <a:cs typeface="+mj-cs"/>
              </a:rPr>
              <a:t>-حشرات مثل :1-الدودة القارضة      2-الحفار     3-المن     4- ديدان الاوراق   </a:t>
            </a:r>
          </a:p>
          <a:p>
            <a:pPr algn="just">
              <a:buNone/>
            </a:pPr>
            <a:r>
              <a:rPr lang="ar-EG" altLang="en-US" dirty="0" smtClean="0">
                <a:solidFill>
                  <a:srgbClr val="FF0000"/>
                </a:solidFill>
                <a:cs typeface="+mj-cs"/>
              </a:rPr>
              <a:t>-الاكاروسات مثل: العنكبوت الاحمر</a:t>
            </a:r>
          </a:p>
          <a:p>
            <a:pPr algn="just">
              <a:buNone/>
            </a:pPr>
            <a:r>
              <a:rPr lang="ar-EG" altLang="en-US" dirty="0" smtClean="0">
                <a:solidFill>
                  <a:srgbClr val="FF0000"/>
                </a:solidFill>
                <a:cs typeface="+mj-cs"/>
              </a:rPr>
              <a:t>-النيماتودا</a:t>
            </a:r>
            <a:endParaRPr lang="en-US" altLang="en-US" dirty="0" smtClean="0">
              <a:cs typeface="+mj-cs"/>
            </a:endParaRPr>
          </a:p>
          <a:p>
            <a:endParaRPr lang="ar-IQ" dirty="0"/>
          </a:p>
        </p:txBody>
      </p:sp>
    </p:spTree>
    <p:extLst>
      <p:ext uri="{BB962C8B-B14F-4D97-AF65-F5344CB8AC3E}">
        <p14:creationId xmlns:p14="http://schemas.microsoft.com/office/powerpoint/2010/main" val="4058608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التوصيات</a:t>
            </a:r>
            <a:endParaRPr lang="ar-IQ" dirty="0">
              <a:solidFill>
                <a:srgbClr val="FF0000"/>
              </a:solidFill>
            </a:endParaRPr>
          </a:p>
        </p:txBody>
      </p:sp>
      <p:sp>
        <p:nvSpPr>
          <p:cNvPr id="3" name="عنصر نائب للمحتوى 2"/>
          <p:cNvSpPr>
            <a:spLocks noGrp="1"/>
          </p:cNvSpPr>
          <p:nvPr>
            <p:ph idx="1"/>
          </p:nvPr>
        </p:nvSpPr>
        <p:spPr/>
        <p:txBody>
          <a:bodyPr/>
          <a:lstStyle/>
          <a:p>
            <a:r>
              <a:rPr lang="ar-EG" altLang="en-US" dirty="0" smtClean="0"/>
              <a:t>التاكد من وجود البطاقة الاستدلالية على عبوة المبيد واتباع التعليمات المدونة بها مع تجنب استخدام المبيدات مجهولة المصدر</a:t>
            </a:r>
            <a:endParaRPr lang="en-US" altLang="en-US" dirty="0" smtClean="0"/>
          </a:p>
          <a:p>
            <a:r>
              <a:rPr lang="ar-EG" altLang="en-US" dirty="0" smtClean="0"/>
              <a:t>التاكد من صلاحية الالات المستخدمة فى الرش من رشاشات وموتورات وعدم وجود ثقوب بها او فى خراطيمها حتى لا يحدث تسرب منها اثناء الرش</a:t>
            </a:r>
            <a:endParaRPr lang="en-US" altLang="en-US" dirty="0" smtClean="0"/>
          </a:p>
          <a:p>
            <a:r>
              <a:rPr lang="ar-EG" altLang="en-US" dirty="0" smtClean="0"/>
              <a:t>ارتداء الملابس والادوات الواقية وذلك لتقليل فرص التعرض للمبيدات</a:t>
            </a:r>
            <a:endParaRPr lang="en-US" altLang="en-US" dirty="0" smtClean="0"/>
          </a:p>
          <a:p>
            <a:endParaRPr lang="ar-IQ" dirty="0"/>
          </a:p>
        </p:txBody>
      </p:sp>
    </p:spTree>
    <p:extLst>
      <p:ext uri="{BB962C8B-B14F-4D97-AF65-F5344CB8AC3E}">
        <p14:creationId xmlns:p14="http://schemas.microsoft.com/office/powerpoint/2010/main" val="2516996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5793507"/>
          </a:xfrm>
        </p:spPr>
        <p:txBody>
          <a:bodyPr>
            <a:normAutofit lnSpcReduction="10000"/>
          </a:bodyPr>
          <a:lstStyle/>
          <a:p>
            <a:r>
              <a:rPr lang="ar-EG" altLang="en-US" dirty="0" smtClean="0"/>
              <a:t>استخدام مياه نظيفة خالية من الاملاح وحبيبات الطين حتى لا يحدث انسداد للبشابير او تتفاعل مع المبيد </a:t>
            </a:r>
            <a:endParaRPr lang="en-US" altLang="en-US" dirty="0" smtClean="0"/>
          </a:p>
          <a:p>
            <a:r>
              <a:rPr lang="ar-EG" altLang="en-US" dirty="0" smtClean="0"/>
              <a:t>يراعى اذابة كمية المبيد فى جردل به ماء مع التقليب الجيد ثم يضاف المحلول للبرميل او خزان الة الرش ويستكمل مع استمرار التقليب</a:t>
            </a:r>
            <a:endParaRPr lang="en-US" altLang="en-US" dirty="0" smtClean="0"/>
          </a:p>
          <a:p>
            <a:r>
              <a:rPr lang="ar-EG" altLang="en-US" dirty="0" smtClean="0"/>
              <a:t>يجب عدم التقليب بالايدى ويمكن استخدام عصا او فرع شجرة حماية من التسمم</a:t>
            </a:r>
            <a:endParaRPr lang="en-US" altLang="en-US" dirty="0" smtClean="0"/>
          </a:p>
          <a:p>
            <a:r>
              <a:rPr lang="ar-EG" altLang="en-US" dirty="0" smtClean="0"/>
              <a:t>استخدام معايير ومكايييل سليمة للمبيدات عند التحضير </a:t>
            </a:r>
            <a:endParaRPr lang="en-US" altLang="en-US" dirty="0" smtClean="0"/>
          </a:p>
          <a:p>
            <a:r>
              <a:rPr lang="ar-EG" altLang="en-US" dirty="0" smtClean="0"/>
              <a:t>الرش باستخدام عمالة مدربة وتوخى الدقة التامة فى ذلك</a:t>
            </a:r>
            <a:endParaRPr lang="en-US" altLang="en-US" dirty="0" smtClean="0"/>
          </a:p>
          <a:p>
            <a:r>
              <a:rPr lang="ar-EG" altLang="en-US" dirty="0" smtClean="0"/>
              <a:t>تجانس الرش بحيث لا تترك اماكن بدون رش او اخرى تم رشها اكثر من مرة</a:t>
            </a:r>
            <a:endParaRPr lang="en-US" altLang="en-US" dirty="0" smtClean="0"/>
          </a:p>
          <a:p>
            <a:endParaRPr lang="ar-IQ" dirty="0"/>
          </a:p>
        </p:txBody>
      </p:sp>
    </p:spTree>
    <p:extLst>
      <p:ext uri="{BB962C8B-B14F-4D97-AF65-F5344CB8AC3E}">
        <p14:creationId xmlns:p14="http://schemas.microsoft.com/office/powerpoint/2010/main" val="3828170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اهداف المكافحة المتكاملة للافات</a:t>
            </a:r>
            <a:endParaRPr lang="ar-IQ" b="1"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lstStyle/>
          <a:p>
            <a:pPr algn="just"/>
            <a:r>
              <a:rPr lang="ar-IQ" dirty="0" smtClean="0">
                <a:cs typeface="+mj-cs"/>
              </a:rPr>
              <a:t>تقليص استخدام المبيدات الزراعية </a:t>
            </a:r>
          </a:p>
          <a:p>
            <a:pPr algn="just"/>
            <a:r>
              <a:rPr lang="ar-IQ" dirty="0" smtClean="0">
                <a:cs typeface="+mj-cs"/>
              </a:rPr>
              <a:t>المحافظة على الاعداء الحيوية والتوازن البيئي</a:t>
            </a:r>
          </a:p>
          <a:p>
            <a:pPr algn="just"/>
            <a:r>
              <a:rPr lang="ar-IQ" dirty="0" smtClean="0">
                <a:cs typeface="+mj-cs"/>
              </a:rPr>
              <a:t>المحافظة على منتجات عالية الجودة ومنافسة خالية من متبقيات المبيدات او متبقيات قليلة تتلائم والحد المسموح به وضمن الشروط الدولية الخاصة بذلك </a:t>
            </a:r>
          </a:p>
          <a:p>
            <a:pPr algn="just"/>
            <a:r>
              <a:rPr lang="ar-IQ" dirty="0" smtClean="0">
                <a:cs typeface="+mj-cs"/>
              </a:rPr>
              <a:t>المحافظة على صحة الانسان والحيوان</a:t>
            </a:r>
          </a:p>
          <a:p>
            <a:pPr algn="just"/>
            <a:r>
              <a:rPr lang="ar-IQ" dirty="0" smtClean="0">
                <a:cs typeface="+mj-cs"/>
              </a:rPr>
              <a:t>تخفيض الكلفة الانتاجية ورفع مستوى دخل المنتج</a:t>
            </a:r>
          </a:p>
          <a:p>
            <a:pPr algn="just"/>
            <a:endParaRPr lang="ar-IQ" dirty="0">
              <a:cs typeface="+mj-cs"/>
            </a:endParaRPr>
          </a:p>
        </p:txBody>
      </p:sp>
    </p:spTree>
    <p:extLst>
      <p:ext uri="{BB962C8B-B14F-4D97-AF65-F5344CB8AC3E}">
        <p14:creationId xmlns:p14="http://schemas.microsoft.com/office/powerpoint/2010/main" val="2034140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المقدمة</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just"/>
            <a:r>
              <a:rPr lang="ar-EG" altLang="en-US" sz="2800" b="1" dirty="0" smtClean="0">
                <a:cs typeface="+mj-cs"/>
              </a:rPr>
              <a:t>لا يمكن إنكار الدور الأساسي والضروري لمكافحة الآفات بجميع أنواعها ، وبالرغم من الوسائل العديدة التي تم </a:t>
            </a:r>
            <a:r>
              <a:rPr lang="ar-IQ" altLang="en-US" sz="2800" b="1" dirty="0" smtClean="0">
                <a:cs typeface="+mj-cs"/>
              </a:rPr>
              <a:t>ت</a:t>
            </a:r>
            <a:r>
              <a:rPr lang="ar-EG" altLang="en-US" sz="2800" b="1" dirty="0" smtClean="0">
                <a:cs typeface="+mj-cs"/>
              </a:rPr>
              <a:t>طبيقها في هذا المضمار إلا أن هناك حقيقة واضحة تتمثل في زيادة الإنتاج الزراعي والحيواني وكذلك المحافظة على صحة الإنسان كنتيجة مباشرة أو غير مباشرة لمكافحة الآفات الزراعية وتلك التي لها علاقة بالصحة العامة .</a:t>
            </a:r>
          </a:p>
          <a:p>
            <a:pPr algn="just"/>
            <a:r>
              <a:rPr lang="ar-EG" altLang="en-US" sz="2800" b="1" dirty="0" smtClean="0">
                <a:cs typeface="+mj-cs"/>
              </a:rPr>
              <a:t>وقد عرف هذا النظام منذ القدم حيث استخدمت عدة طرق مجتمعة وذلك بهدف تقليل أعداد الآفات إلى دون مستوى الضرر الاقتصادي ، أول من استخدم هذا البرنامج الباحث الأمريكي </a:t>
            </a:r>
            <a:r>
              <a:rPr lang="en-US" altLang="en-US" sz="2800" b="1" dirty="0" smtClean="0">
                <a:cs typeface="+mj-cs"/>
              </a:rPr>
              <a:t>Isely</a:t>
            </a:r>
            <a:r>
              <a:rPr lang="ar-EG" altLang="en-US" sz="2800" b="1" dirty="0" smtClean="0">
                <a:cs typeface="+mj-cs"/>
              </a:rPr>
              <a:t> فى ولاية </a:t>
            </a:r>
            <a:r>
              <a:rPr lang="en-US" altLang="en-US" sz="2800" b="1" dirty="0" smtClean="0">
                <a:cs typeface="+mj-cs"/>
              </a:rPr>
              <a:t>Arkansas </a:t>
            </a:r>
            <a:r>
              <a:rPr lang="ar-EG" altLang="en-US" sz="2800" b="1" dirty="0" smtClean="0">
                <a:cs typeface="+mj-cs"/>
              </a:rPr>
              <a:t> الامريكية , وذلك في عام 1920 م حيث صمم برنامج لإدارة مكافحة آفات القطن التي تضمنت مكافحة سوسة القطن وديدان القطن والعنكبوت الأحمر ، و قد اعتبر أساسا لمفهوم إدارة الآفات الحديثة</a:t>
            </a:r>
          </a:p>
          <a:p>
            <a:endParaRPr lang="ar-IQ" dirty="0"/>
          </a:p>
        </p:txBody>
      </p:sp>
    </p:spTree>
    <p:extLst>
      <p:ext uri="{BB962C8B-B14F-4D97-AF65-F5344CB8AC3E}">
        <p14:creationId xmlns:p14="http://schemas.microsoft.com/office/powerpoint/2010/main" val="92453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تاريخ المكافحة المتكاملة</a:t>
            </a:r>
            <a:endParaRPr lang="ar-IQ" dirty="0">
              <a:solidFill>
                <a:srgbClr val="FF0000"/>
              </a:solidFill>
            </a:endParaRPr>
          </a:p>
        </p:txBody>
      </p:sp>
      <p:sp>
        <p:nvSpPr>
          <p:cNvPr id="3" name="عنصر نائب للمحتوى 2"/>
          <p:cNvSpPr>
            <a:spLocks noGrp="1"/>
          </p:cNvSpPr>
          <p:nvPr>
            <p:ph idx="1"/>
          </p:nvPr>
        </p:nvSpPr>
        <p:spPr>
          <a:xfrm>
            <a:off x="457200" y="1412776"/>
            <a:ext cx="8229600" cy="4713387"/>
          </a:xfrm>
        </p:spPr>
        <p:txBody>
          <a:bodyPr>
            <a:normAutofit fontScale="85000" lnSpcReduction="20000"/>
          </a:bodyPr>
          <a:lstStyle/>
          <a:p>
            <a:pPr algn="just">
              <a:defRPr/>
            </a:pPr>
            <a:r>
              <a:rPr lang="ar-EG" b="1" dirty="0">
                <a:cs typeface="+mj-cs"/>
              </a:rPr>
              <a:t>مع تفاقم المشاكل الناجمة عن الافراط فى استخدام المبيدات وتزايد الحاجة إلى التغير فقد طرح مفهوم الاداره المتكاملة للآفات </a:t>
            </a:r>
            <a:r>
              <a:rPr lang="en-US" b="1" dirty="0">
                <a:cs typeface="+mj-cs"/>
              </a:rPr>
              <a:t>INTEGRATED PEST MANAGEMENT (I.P.M)</a:t>
            </a:r>
            <a:r>
              <a:rPr lang="ar-EG" b="1" dirty="0">
                <a:cs typeface="+mj-cs"/>
              </a:rPr>
              <a:t> أو ما يعرف بالمكافحة المتكاملة للآفات كأسلوب جديد في بداية السبعينيات </a:t>
            </a:r>
            <a:r>
              <a:rPr lang="ar-EG" b="1" dirty="0" smtClean="0">
                <a:cs typeface="+mj-cs"/>
              </a:rPr>
              <a:t>يمكن </a:t>
            </a:r>
            <a:r>
              <a:rPr lang="ar-IQ" b="1" dirty="0" smtClean="0">
                <a:cs typeface="+mj-cs"/>
              </a:rPr>
              <a:t>الاعتماد</a:t>
            </a:r>
            <a:r>
              <a:rPr lang="ar-EG" b="1" dirty="0" smtClean="0">
                <a:cs typeface="+mj-cs"/>
              </a:rPr>
              <a:t> </a:t>
            </a:r>
            <a:r>
              <a:rPr lang="ar-EG" b="1" dirty="0">
                <a:cs typeface="+mj-cs"/>
              </a:rPr>
              <a:t>عليه في مكافحة الآفات بأقل قدر من المشاكل والأضرار ومع ظهور هذا المفهوم فانه يمكن القول بان عمليات مكافحة الآفات الزراعية قد مرة بثلاث مراحل اعتمد في كل منها على أساليب وطرق مختلفة </a:t>
            </a:r>
            <a:r>
              <a:rPr lang="ar-EG" b="1" dirty="0" smtClean="0">
                <a:cs typeface="+mj-cs"/>
              </a:rPr>
              <a:t>وهي</a:t>
            </a:r>
            <a:r>
              <a:rPr lang="ar-IQ" b="1" dirty="0" smtClean="0">
                <a:cs typeface="+mj-cs"/>
              </a:rPr>
              <a:t> </a:t>
            </a:r>
            <a:r>
              <a:rPr lang="ar-EG" b="1" dirty="0" smtClean="0">
                <a:cs typeface="+mj-cs"/>
              </a:rPr>
              <a:t>:</a:t>
            </a:r>
            <a:endParaRPr lang="ar-EG" b="1" dirty="0">
              <a:cs typeface="+mj-cs"/>
            </a:endParaRPr>
          </a:p>
          <a:p>
            <a:pPr marL="457200" indent="-457200" algn="just">
              <a:buFont typeface="+mj-lt"/>
              <a:buAutoNum type="arabicPeriod"/>
              <a:defRPr/>
            </a:pPr>
            <a:r>
              <a:rPr lang="ar-EG" b="1" dirty="0">
                <a:cs typeface="+mj-cs"/>
              </a:rPr>
              <a:t>مرحلة الطرق التقليدية للمكافحة مع استخدام محدود للكيماويات منذ القدم وحتى عام ١٩٥٠ م.</a:t>
            </a:r>
          </a:p>
          <a:p>
            <a:pPr marL="457200" indent="-457200" algn="just">
              <a:buFont typeface="+mj-lt"/>
              <a:buAutoNum type="arabicPeriod"/>
              <a:defRPr/>
            </a:pPr>
            <a:r>
              <a:rPr lang="ar-EG" b="1" dirty="0">
                <a:cs typeface="+mj-cs"/>
              </a:rPr>
              <a:t>مرحلة الاستخدام المكثف للمبيدات من ١٩٥٠ م – ١٩٧٠ م .</a:t>
            </a:r>
          </a:p>
          <a:p>
            <a:pPr marL="457200" indent="-457200" algn="just">
              <a:buFont typeface="+mj-lt"/>
              <a:buAutoNum type="arabicPeriod"/>
              <a:defRPr/>
            </a:pPr>
            <a:r>
              <a:rPr lang="ar-EG" b="1" dirty="0">
                <a:cs typeface="+mj-cs"/>
              </a:rPr>
              <a:t>مرحلة المكافحة المتكاملة للآفات ١٩٧٠ م حتى الآن .</a:t>
            </a:r>
          </a:p>
          <a:p>
            <a:pPr algn="just"/>
            <a:endParaRPr lang="ar-IQ" dirty="0">
              <a:cs typeface="+mj-cs"/>
            </a:endParaRPr>
          </a:p>
        </p:txBody>
      </p:sp>
    </p:spTree>
    <p:extLst>
      <p:ext uri="{BB962C8B-B14F-4D97-AF65-F5344CB8AC3E}">
        <p14:creationId xmlns:p14="http://schemas.microsoft.com/office/powerpoint/2010/main" val="383871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altLang="en-US" b="1" dirty="0" smtClean="0">
                <a:solidFill>
                  <a:srgbClr val="FF0000"/>
                </a:solidFill>
              </a:rPr>
              <a:t>مدخل لمفهوم المكافحة المتكاملة</a:t>
            </a:r>
            <a:endParaRPr lang="ar-IQ" dirty="0">
              <a:solidFill>
                <a:srgbClr val="FF0000"/>
              </a:solidFill>
            </a:endParaRPr>
          </a:p>
        </p:txBody>
      </p:sp>
      <p:sp>
        <p:nvSpPr>
          <p:cNvPr id="3" name="عنصر نائب للمحتوى 2"/>
          <p:cNvSpPr>
            <a:spLocks noGrp="1"/>
          </p:cNvSpPr>
          <p:nvPr>
            <p:ph idx="1"/>
          </p:nvPr>
        </p:nvSpPr>
        <p:spPr>
          <a:xfrm>
            <a:off x="457200" y="1412776"/>
            <a:ext cx="8229600" cy="4896544"/>
          </a:xfrm>
        </p:spPr>
        <p:txBody>
          <a:bodyPr>
            <a:normAutofit lnSpcReduction="10000"/>
          </a:bodyPr>
          <a:lstStyle/>
          <a:p>
            <a:pPr algn="just"/>
            <a:r>
              <a:rPr lang="ar-EG" altLang="en-US" sz="2800" b="1" dirty="0" smtClean="0"/>
              <a:t>إذا أردنا أن نجعل المكافحة المتكاملة مفهوماً يمكن تطبيقه لا بد ابتداء أن ننطلق من قاعدة مشتركة في الفهم وإلا سيبقي الحديث عن المكافحة المتكاملة مجرد نوع من الرفاهية العلمية المقصورة على الندوات الإذاعية و ورشات العمل دون أن تشق طريقها إلى النور والقاعدة المشتركة التي يجب أن نبدأ منها جميعا والتي يستند مفهوم المكافحة المتكاملة برمته عليها هي موضوع دراسة الآفة بكل أبعادها .</a:t>
            </a:r>
            <a:endParaRPr lang="ar-IQ" altLang="en-US" sz="2800" b="1" dirty="0" smtClean="0"/>
          </a:p>
          <a:p>
            <a:pPr>
              <a:defRPr/>
            </a:pPr>
            <a:r>
              <a:rPr lang="ar-EG" sz="2800" b="1" dirty="0"/>
              <a:t>الآفة :</a:t>
            </a:r>
          </a:p>
          <a:p>
            <a:pPr marL="0" indent="0" algn="just">
              <a:buNone/>
              <a:defRPr/>
            </a:pPr>
            <a:r>
              <a:rPr lang="ar-EG" sz="2800" b="1" dirty="0"/>
              <a:t> </a:t>
            </a:r>
            <a:r>
              <a:rPr lang="ar-EG" sz="2800" b="1" dirty="0">
                <a:cs typeface="+mj-cs"/>
              </a:rPr>
              <a:t>هي كل كائن حي يمكن أن يعيق جهود الإنسان في إنتاج الطعام والأعلاف ومحاصيل الكساء ويحدث ضررا في ممتلكاته ، إذاً الآفة ليست فقط الحشرات أو الفطريات بل هي أي كائن يمكن أن يضر الإنسان</a:t>
            </a:r>
          </a:p>
          <a:p>
            <a:pPr algn="just"/>
            <a:endParaRPr lang="ar-EG" altLang="en-US" sz="2800" b="1" dirty="0" smtClean="0"/>
          </a:p>
          <a:p>
            <a:pPr algn="just"/>
            <a:endParaRPr lang="ar-IQ" sz="2800" dirty="0"/>
          </a:p>
        </p:txBody>
      </p:sp>
    </p:spTree>
    <p:extLst>
      <p:ext uri="{BB962C8B-B14F-4D97-AF65-F5344CB8AC3E}">
        <p14:creationId xmlns:p14="http://schemas.microsoft.com/office/powerpoint/2010/main" val="795317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altLang="en-US" b="1" dirty="0" smtClean="0">
                <a:solidFill>
                  <a:srgbClr val="FF0000"/>
                </a:solidFill>
              </a:rPr>
              <a:t>تعريف المكافحة المتكاملة </a:t>
            </a:r>
            <a:endParaRPr lang="ar-IQ" dirty="0">
              <a:solidFill>
                <a:srgbClr val="FF0000"/>
              </a:solidFill>
            </a:endParaRPr>
          </a:p>
        </p:txBody>
      </p:sp>
      <p:sp>
        <p:nvSpPr>
          <p:cNvPr id="3" name="عنصر نائب للمحتوى 2"/>
          <p:cNvSpPr>
            <a:spLocks noGrp="1"/>
          </p:cNvSpPr>
          <p:nvPr>
            <p:ph idx="1"/>
          </p:nvPr>
        </p:nvSpPr>
        <p:spPr>
          <a:xfrm>
            <a:off x="457200" y="1268760"/>
            <a:ext cx="8229600" cy="5184576"/>
          </a:xfrm>
        </p:spPr>
        <p:txBody>
          <a:bodyPr>
            <a:normAutofit fontScale="77500" lnSpcReduction="20000"/>
          </a:bodyPr>
          <a:lstStyle/>
          <a:p>
            <a:pPr marL="0" indent="0" algn="just">
              <a:buNone/>
              <a:defRPr/>
            </a:pPr>
            <a:r>
              <a:rPr lang="ar-EG" b="1" dirty="0">
                <a:cs typeface="+mj-cs"/>
              </a:rPr>
              <a:t>هي إدارة استخدام كل السبل أو الوسائل المتاحة للمزارع التي تمكنه من خفض أعداد أي آفة إلى المستوى الذي تصبح فيه الآفة غير قادرة على إحداث أضرارا لا يمكن تحملها. وتبدأ هذه الوسائل من : </a:t>
            </a:r>
          </a:p>
          <a:p>
            <a:pPr marL="457200" indent="-457200" algn="just">
              <a:buFont typeface="+mj-lt"/>
              <a:buAutoNum type="arabicPeriod"/>
              <a:defRPr/>
            </a:pPr>
            <a:r>
              <a:rPr lang="ar-EG" dirty="0">
                <a:cs typeface="+mj-cs"/>
              </a:rPr>
              <a:t>الممارسات الزراعية المختلفة مثل اختيار الأصناف المقاومة واختيار كثافة الزراعة والعزيق والتسميد إلى آخره.</a:t>
            </a:r>
          </a:p>
          <a:p>
            <a:pPr marL="457200" indent="-457200" algn="just">
              <a:buFont typeface="+mj-lt"/>
              <a:buAutoNum type="arabicPeriod"/>
              <a:defRPr/>
            </a:pPr>
            <a:r>
              <a:rPr lang="ar-EG" dirty="0">
                <a:cs typeface="+mj-cs"/>
              </a:rPr>
              <a:t>الطرق الميكانيكية المختلفة مثل إحكام إغلاق الصوب في الزراعة المحمية تلافيا لدخول الآفات  وكذلك استخدام المصائد المختلفة التي قد تعطي نتائج جيدة في خفض الأعداد.</a:t>
            </a:r>
          </a:p>
          <a:p>
            <a:pPr marL="457200" indent="-457200" algn="just">
              <a:buFont typeface="+mj-lt"/>
              <a:buAutoNum type="arabicPeriod"/>
              <a:defRPr/>
            </a:pPr>
            <a:r>
              <a:rPr lang="ar-EG" dirty="0">
                <a:cs typeface="+mj-cs"/>
              </a:rPr>
              <a:t>المكافحة البيولوجية الحيوية ويقصد بها استخدام أعداء حيوية للقضاء على الآفات إذا توفرت وكانت قادرة على ذلك.</a:t>
            </a:r>
          </a:p>
          <a:p>
            <a:pPr marL="457200" indent="-457200" algn="just">
              <a:buFont typeface="+mj-lt"/>
              <a:buAutoNum type="arabicPeriod"/>
              <a:defRPr/>
            </a:pPr>
            <a:r>
              <a:rPr lang="ar-EG" dirty="0">
                <a:cs typeface="+mj-cs"/>
              </a:rPr>
              <a:t>استخدام المكافحة الكيماوية كسلاح أخير مع مراعاة ما يلي (اختيار المبيد المناسب - استخدام الجرعة الموصى بها - استخدام آلة الرش المناسبة - في حالة الإصابة المحدودة ضرورة معاملة مناطق الإصابة فقط - مراعاة قدر الإمكان اختيار المبيدات الملائمة مع الأعداء الحيوية أو الأقل ضررا بالإنسان والبيئة )</a:t>
            </a:r>
            <a:endParaRPr lang="ar-IQ" dirty="0">
              <a:cs typeface="+mj-cs"/>
            </a:endParaRPr>
          </a:p>
        </p:txBody>
      </p:sp>
    </p:spTree>
    <p:extLst>
      <p:ext uri="{BB962C8B-B14F-4D97-AF65-F5344CB8AC3E}">
        <p14:creationId xmlns:p14="http://schemas.microsoft.com/office/powerpoint/2010/main" val="2036101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altLang="en-US" b="1" dirty="0" smtClean="0">
                <a:solidFill>
                  <a:srgbClr val="FF0000"/>
                </a:solidFill>
              </a:rPr>
              <a:t>عوامل التوجة للمكافحة المتكاملة</a:t>
            </a:r>
            <a:endParaRPr lang="ar-IQ" dirty="0">
              <a:solidFill>
                <a:srgbClr val="FF0000"/>
              </a:solidFill>
            </a:endParaRPr>
          </a:p>
        </p:txBody>
      </p:sp>
      <p:sp>
        <p:nvSpPr>
          <p:cNvPr id="3" name="عنصر نائب للمحتوى 2"/>
          <p:cNvSpPr>
            <a:spLocks noGrp="1"/>
          </p:cNvSpPr>
          <p:nvPr>
            <p:ph idx="1"/>
          </p:nvPr>
        </p:nvSpPr>
        <p:spPr>
          <a:xfrm>
            <a:off x="457200" y="1340768"/>
            <a:ext cx="8229600" cy="4785395"/>
          </a:xfrm>
        </p:spPr>
        <p:txBody>
          <a:bodyPr>
            <a:normAutofit fontScale="70000" lnSpcReduction="20000"/>
          </a:bodyPr>
          <a:lstStyle/>
          <a:p>
            <a:pPr marL="457200" indent="-457200" algn="just">
              <a:buFont typeface="Calibri" pitchFamily="34" charset="0"/>
              <a:buAutoNum type="arabicPeriod"/>
            </a:pPr>
            <a:r>
              <a:rPr lang="ar-EG" altLang="en-US" dirty="0" smtClean="0">
                <a:cs typeface="+mj-cs"/>
              </a:rPr>
              <a:t>يجب أن ندرك أولا وأخيرا أن المبيدات عبارة عن سموم تفتك بكل ما هو حي ولا ينجو من خطرها حتى الهواء الذي نتنفسه.</a:t>
            </a:r>
            <a:endParaRPr lang="ar-IQ" altLang="en-US" dirty="0" smtClean="0">
              <a:cs typeface="+mj-cs"/>
            </a:endParaRPr>
          </a:p>
          <a:p>
            <a:pPr marL="457200" indent="-457200" algn="just">
              <a:buFont typeface="Calibri" pitchFamily="34" charset="0"/>
              <a:buAutoNum type="arabicPeriod"/>
            </a:pPr>
            <a:endParaRPr lang="ar-EG" altLang="en-US" dirty="0" smtClean="0">
              <a:cs typeface="+mj-cs"/>
            </a:endParaRPr>
          </a:p>
          <a:p>
            <a:pPr marL="457200" indent="-457200" algn="just">
              <a:buFont typeface="Calibri" pitchFamily="34" charset="0"/>
              <a:buAutoNum type="arabicPeriod"/>
            </a:pPr>
            <a:r>
              <a:rPr lang="ar-EG" altLang="en-US" dirty="0" smtClean="0">
                <a:cs typeface="+mj-cs"/>
              </a:rPr>
              <a:t>زيادة استخدام المبيدات أو الاعتماد عليها فقط خر</a:t>
            </a:r>
            <a:r>
              <a:rPr lang="ar-IQ" altLang="en-US" dirty="0" smtClean="0">
                <a:cs typeface="+mj-cs"/>
              </a:rPr>
              <a:t>ا</a:t>
            </a:r>
            <a:r>
              <a:rPr lang="ar-EG" altLang="en-US" dirty="0" smtClean="0">
                <a:cs typeface="+mj-cs"/>
              </a:rPr>
              <a:t>ب ولا يزال يخرب في النظام البيئي الزراعي بما فيه من كائنات مختلفة أي بمعنى قتل الأعداء الحيوية الطبيعية الموجودة في نظامنا الزراعي والتي تساعد في الحد من مشكلات الآفات.</a:t>
            </a:r>
          </a:p>
          <a:p>
            <a:pPr marL="457200" indent="-457200" algn="just">
              <a:buFont typeface="Calibri" pitchFamily="34" charset="0"/>
              <a:buAutoNum type="arabicPeriod"/>
            </a:pPr>
            <a:r>
              <a:rPr lang="ar-EG" altLang="en-US" dirty="0" smtClean="0">
                <a:cs typeface="+mj-cs"/>
              </a:rPr>
              <a:t>مع زيادة استخدام المبيدات كونت الحشرات سلالات مقاومة لهذه المبيدات فأصبح استخدام هذه المبيدات أمرا عبثيا لا يساهم إلا في تلويث البيئة دونما الاستفادة منها .</a:t>
            </a:r>
            <a:endParaRPr lang="ar-IQ" altLang="en-US" dirty="0" smtClean="0">
              <a:cs typeface="+mj-cs"/>
            </a:endParaRPr>
          </a:p>
          <a:p>
            <a:pPr marL="457200" indent="-457200" algn="just">
              <a:buFont typeface="Calibri" pitchFamily="34" charset="0"/>
              <a:buAutoNum type="arabicPeriod"/>
            </a:pPr>
            <a:endParaRPr lang="ar-EG" altLang="en-US" dirty="0" smtClean="0">
              <a:cs typeface="+mj-cs"/>
            </a:endParaRPr>
          </a:p>
          <a:p>
            <a:pPr marL="457200" indent="-457200" algn="just">
              <a:buFont typeface="Calibri" pitchFamily="34" charset="0"/>
              <a:buAutoNum type="arabicPeriod"/>
            </a:pPr>
            <a:r>
              <a:rPr lang="ar-EG" altLang="en-US" dirty="0" smtClean="0">
                <a:cs typeface="+mj-cs"/>
              </a:rPr>
              <a:t>إن فرص تصنيع مبيدات جديدة قادرة وفعاله تتضاءل مع مرور الوقت وذلك بسبب الضغوطات العديدة التي تضعها الحكومات على الشركات المصنعة وهذا أدى إلى ارتفاع أسعار المبيدات بشكل كبير فأصبح المزارع ازائة غير قادر على شراء مثل هذه المبيدات وسيبقى هذا الوضع على هذا النحو إن لم يصبح أكثر صعوبة .</a:t>
            </a:r>
            <a:endParaRPr lang="ar-IQ" altLang="en-US" dirty="0" smtClean="0">
              <a:cs typeface="+mj-cs"/>
            </a:endParaRPr>
          </a:p>
          <a:p>
            <a:pPr marL="457200" indent="-457200" algn="just">
              <a:buFont typeface="Calibri" pitchFamily="34" charset="0"/>
              <a:buAutoNum type="arabicPeriod"/>
            </a:pPr>
            <a:endParaRPr lang="ar-EG" altLang="en-US" dirty="0" smtClean="0">
              <a:cs typeface="+mj-cs"/>
            </a:endParaRPr>
          </a:p>
          <a:p>
            <a:pPr marL="457200" indent="-457200" algn="just">
              <a:buFont typeface="Calibri" pitchFamily="34" charset="0"/>
              <a:buAutoNum type="arabicPeriod"/>
            </a:pPr>
            <a:r>
              <a:rPr lang="ar-EG" altLang="en-US" dirty="0" smtClean="0">
                <a:cs typeface="+mj-cs"/>
              </a:rPr>
              <a:t>ظهور موجات وبائية من الآفات تحول بعض الآفات الثانوية إلى آفات رئيسية .</a:t>
            </a:r>
          </a:p>
          <a:p>
            <a:pPr algn="just"/>
            <a:endParaRPr lang="ar-IQ" dirty="0">
              <a:cs typeface="+mj-cs"/>
            </a:endParaRPr>
          </a:p>
        </p:txBody>
      </p:sp>
    </p:spTree>
    <p:extLst>
      <p:ext uri="{BB962C8B-B14F-4D97-AF65-F5344CB8AC3E}">
        <p14:creationId xmlns:p14="http://schemas.microsoft.com/office/powerpoint/2010/main" val="553072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altLang="en-US" b="1" dirty="0" smtClean="0">
                <a:solidFill>
                  <a:srgbClr val="FF0000"/>
                </a:solidFill>
              </a:rPr>
              <a:t>كيفية بناء برنامج مكافحة متكامل</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just">
              <a:buNone/>
            </a:pPr>
            <a:r>
              <a:rPr lang="ar-EG" altLang="en-US" b="1" dirty="0" smtClean="0">
                <a:cs typeface="+mj-cs"/>
              </a:rPr>
              <a:t>هناك ثلاث مجموعات من الواجب توافرها لبناء برنامج مكافحة متكامل وهي :</a:t>
            </a:r>
          </a:p>
          <a:p>
            <a:pPr marL="0" indent="0" algn="just">
              <a:buNone/>
            </a:pPr>
            <a:r>
              <a:rPr lang="ar-EG" altLang="en-US" dirty="0" smtClean="0">
                <a:cs typeface="+mj-cs"/>
              </a:rPr>
              <a:t>١- دراسة علاقة العائل النباتي بالآفات .</a:t>
            </a:r>
          </a:p>
          <a:p>
            <a:pPr marL="0" indent="0" algn="just">
              <a:buNone/>
            </a:pPr>
            <a:r>
              <a:rPr lang="ar-EG" altLang="en-US" dirty="0" smtClean="0">
                <a:cs typeface="+mj-cs"/>
              </a:rPr>
              <a:t>٢- دراسة الآفة .</a:t>
            </a:r>
          </a:p>
          <a:p>
            <a:pPr marL="0" indent="0" algn="just">
              <a:buNone/>
            </a:pPr>
            <a:r>
              <a:rPr lang="ar-EG" altLang="en-US" dirty="0" smtClean="0">
                <a:cs typeface="+mj-cs"/>
              </a:rPr>
              <a:t>٣- مراقبة الآفات و الظروف المناخية</a:t>
            </a:r>
          </a:p>
          <a:p>
            <a:endParaRPr lang="ar-IQ" dirty="0"/>
          </a:p>
        </p:txBody>
      </p:sp>
    </p:spTree>
    <p:extLst>
      <p:ext uri="{BB962C8B-B14F-4D97-AF65-F5344CB8AC3E}">
        <p14:creationId xmlns:p14="http://schemas.microsoft.com/office/powerpoint/2010/main" val="14877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404664"/>
            <a:ext cx="8229600" cy="5721499"/>
          </a:xfrm>
        </p:spPr>
        <p:txBody>
          <a:bodyPr/>
          <a:lstStyle/>
          <a:p>
            <a:pPr>
              <a:defRPr/>
            </a:pPr>
            <a:r>
              <a:rPr lang="ar-EG" sz="3600" b="1" dirty="0">
                <a:solidFill>
                  <a:srgbClr val="FF0000"/>
                </a:solidFill>
              </a:rPr>
              <a:t>أولا: دراسة علاقة العائل النباتي بالآفة من حيث :</a:t>
            </a:r>
          </a:p>
          <a:p>
            <a:pPr marL="0" indent="0">
              <a:buNone/>
              <a:defRPr/>
            </a:pPr>
            <a:r>
              <a:rPr lang="ar-EG" sz="3600" dirty="0"/>
              <a:t>١- </a:t>
            </a:r>
            <a:r>
              <a:rPr lang="ar-EG" dirty="0"/>
              <a:t>معرفة أي أجزاء العائل النباتي عرضة للإصابة .</a:t>
            </a:r>
          </a:p>
          <a:p>
            <a:pPr marL="0" indent="0">
              <a:buNone/>
              <a:defRPr/>
            </a:pPr>
            <a:r>
              <a:rPr lang="ar-EG" dirty="0"/>
              <a:t>٢- العلاقة بين موعد الزراعة وظهور الإصابة .</a:t>
            </a:r>
          </a:p>
          <a:p>
            <a:pPr marL="0" indent="0">
              <a:buNone/>
              <a:defRPr/>
            </a:pPr>
            <a:r>
              <a:rPr lang="ar-EG" dirty="0"/>
              <a:t>٣- العلاقة بين مراحل النمو المختلفة للعائل النباتي وظهور الإصابة بشدتها .</a:t>
            </a:r>
          </a:p>
          <a:p>
            <a:pPr marL="0" indent="0">
              <a:buNone/>
              <a:defRPr/>
            </a:pPr>
            <a:r>
              <a:rPr lang="ar-EG" dirty="0"/>
              <a:t>٤- العلاقة بين الممارسات الزراعية المختلفة مثل الري والتسميد وشدة الإصابة .</a:t>
            </a:r>
          </a:p>
          <a:p>
            <a:pPr marL="0" indent="0">
              <a:buNone/>
              <a:defRPr/>
            </a:pPr>
            <a:r>
              <a:rPr lang="ar-EG" dirty="0"/>
              <a:t>٥- وجود أنواع نباتيه أخرى قابلة للإصابة يمكن الاستفادة منها في إتباع أسلوب المكافحة عن طريق المصائد النباتية</a:t>
            </a:r>
            <a:endParaRPr lang="ar-IQ" dirty="0"/>
          </a:p>
        </p:txBody>
      </p:sp>
    </p:spTree>
    <p:extLst>
      <p:ext uri="{BB962C8B-B14F-4D97-AF65-F5344CB8AC3E}">
        <p14:creationId xmlns:p14="http://schemas.microsoft.com/office/powerpoint/2010/main" val="929190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5793507"/>
          </a:xfrm>
        </p:spPr>
        <p:txBody>
          <a:bodyPr>
            <a:normAutofit fontScale="85000" lnSpcReduction="10000"/>
          </a:bodyPr>
          <a:lstStyle/>
          <a:p>
            <a:pPr>
              <a:defRPr/>
            </a:pPr>
            <a:r>
              <a:rPr lang="ar-EG" sz="3600" b="1" dirty="0">
                <a:solidFill>
                  <a:srgbClr val="FF0000"/>
                </a:solidFill>
              </a:rPr>
              <a:t>ثانياً: دراسة الآفة من حيث :</a:t>
            </a:r>
          </a:p>
          <a:p>
            <a:pPr marL="0" indent="0" algn="just">
              <a:buNone/>
              <a:defRPr/>
            </a:pPr>
            <a:r>
              <a:rPr lang="ar-EG" dirty="0">
                <a:cs typeface="+mj-cs"/>
              </a:rPr>
              <a:t>١- تحديد نوع الآفة بدقة وترتيب الآفات من حيث الأهمية ومقدار الضرر الناشئ عنها .</a:t>
            </a:r>
          </a:p>
          <a:p>
            <a:pPr marL="0" indent="0" algn="just">
              <a:buNone/>
              <a:defRPr/>
            </a:pPr>
            <a:r>
              <a:rPr lang="ar-EG" dirty="0">
                <a:cs typeface="+mj-cs"/>
              </a:rPr>
              <a:t>٢- جمع معلومات كافية عن دورة حياتها وعدد أجيالها على مدار العام .</a:t>
            </a:r>
          </a:p>
          <a:p>
            <a:pPr marL="0" indent="0" algn="just">
              <a:buNone/>
              <a:defRPr/>
            </a:pPr>
            <a:r>
              <a:rPr lang="ar-EG" dirty="0">
                <a:cs typeface="+mj-cs"/>
              </a:rPr>
              <a:t>٣- مواعيد ظهورها وعلاقة ذلك بالمحصول وكذلك سلوكها في التغذية .</a:t>
            </a:r>
          </a:p>
          <a:p>
            <a:pPr marL="0" indent="0" algn="just">
              <a:buNone/>
              <a:defRPr/>
            </a:pPr>
            <a:r>
              <a:rPr lang="ar-EG" dirty="0">
                <a:cs typeface="+mj-cs"/>
              </a:rPr>
              <a:t>٤- تحديد الحد الاقتصادي الحرج الذي يبدأ عنده استخدام أسلوب المكافحة المناسبة .</a:t>
            </a:r>
          </a:p>
          <a:p>
            <a:pPr marL="0" indent="0" algn="just">
              <a:buNone/>
              <a:defRPr/>
            </a:pPr>
            <a:r>
              <a:rPr lang="ar-EG" dirty="0">
                <a:cs typeface="+mj-cs"/>
              </a:rPr>
              <a:t>٥- إمكانية استخدام المصائد بأنواعها المختلفة .</a:t>
            </a:r>
          </a:p>
          <a:p>
            <a:pPr marL="0" indent="0" algn="just">
              <a:buNone/>
              <a:defRPr/>
            </a:pPr>
            <a:r>
              <a:rPr lang="ar-EG" dirty="0">
                <a:cs typeface="+mj-cs"/>
              </a:rPr>
              <a:t>٦-جمع معلومات كافية عن أعدائها الطبيعية من حشرات مفترسة ومتطفلة أو مسببات أمراض ودور هذه الأعداء بخفض أعدادها .</a:t>
            </a:r>
          </a:p>
          <a:p>
            <a:pPr marL="0" indent="0" algn="just">
              <a:buNone/>
              <a:defRPr/>
            </a:pPr>
            <a:r>
              <a:rPr lang="ar-EG" dirty="0">
                <a:cs typeface="+mj-cs"/>
              </a:rPr>
              <a:t> ٧- معرفة المبيدات الكيماوية التي ينصح باستخدامها في المكافحة ومدى فعاليتها والمشاكل الناجمة عن استخدامها .</a:t>
            </a:r>
          </a:p>
          <a:p>
            <a:pPr algn="just"/>
            <a:endParaRPr lang="ar-IQ" dirty="0">
              <a:cs typeface="+mj-cs"/>
            </a:endParaRPr>
          </a:p>
        </p:txBody>
      </p:sp>
    </p:spTree>
    <p:extLst>
      <p:ext uri="{BB962C8B-B14F-4D97-AF65-F5344CB8AC3E}">
        <p14:creationId xmlns:p14="http://schemas.microsoft.com/office/powerpoint/2010/main" val="1966212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1198</Words>
  <Application>Microsoft Office PowerPoint</Application>
  <PresentationFormat>عرض على الشاشة (3:4)‏</PresentationFormat>
  <Paragraphs>101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تكنولوجيا الإدارة المتكاملة للأفات Integrated Pest Management Technology</vt:lpstr>
      <vt:lpstr>المقدمة</vt:lpstr>
      <vt:lpstr>تاريخ المكافحة المتكاملة</vt:lpstr>
      <vt:lpstr>مدخل لمفهوم المكافحة المتكاملة</vt:lpstr>
      <vt:lpstr>تعريف المكافحة المتكاملة </vt:lpstr>
      <vt:lpstr>عوامل التوجة للمكافحة المتكاملة</vt:lpstr>
      <vt:lpstr>كيفية بناء برنامج مكافحة متكامل</vt:lpstr>
      <vt:lpstr>عرض تقديمي في PowerPoint</vt:lpstr>
      <vt:lpstr>عرض تقديمي في PowerPoint</vt:lpstr>
      <vt:lpstr>عرض تقديمي في PowerPoint</vt:lpstr>
      <vt:lpstr>العناصر الأساسية في برنامج المكافحة المتكاملة للآفات</vt:lpstr>
      <vt:lpstr>العناصر الأساسية في برنامج المكافحة المتكاملة للآفات</vt:lpstr>
      <vt:lpstr>الخلاصة</vt:lpstr>
      <vt:lpstr>عرض تقديمي في PowerPoint</vt:lpstr>
      <vt:lpstr>التوصيات</vt:lpstr>
      <vt:lpstr>عرض تقديمي في PowerPoint</vt:lpstr>
      <vt:lpstr>اهداف المكافحة المتكاملة للافات</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تكنولوجيا الإدارة المتكاملة للأفات Integrated Pest Management Technology</dc:title>
  <dc:creator>aya office</dc:creator>
  <cp:lastModifiedBy>aya office</cp:lastModifiedBy>
  <cp:revision>7</cp:revision>
  <dcterms:created xsi:type="dcterms:W3CDTF">2016-09-22T17:07:49Z</dcterms:created>
  <dcterms:modified xsi:type="dcterms:W3CDTF">2016-09-24T12:27:53Z</dcterms:modified>
</cp:coreProperties>
</file>